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Inter" panose="02000503000000020004" pitchFamily="2" charset="0"/>
      <p:regular r:id="rId15"/>
      <p:bold r:id="rId16"/>
      <p:italic r:id="rId17"/>
      <p:boldItalic r:id="rId18"/>
    </p:embeddedFont>
    <p:embeddedFont>
      <p:font typeface="Inter Light" panose="02000503000000020004" pitchFamily="2" charset="0"/>
      <p:regular r:id="rId19"/>
      <p:bold r:id="rId20"/>
      <p:italic r:id="rId21"/>
      <p:boldItalic r:id="rId22"/>
    </p:embeddedFont>
    <p:embeddedFont>
      <p:font typeface="Inter SemiBold" panose="02000503000000020004" pitchFamily="2" charset="0"/>
      <p:regular r:id="rId23"/>
      <p:bold r:id="rId24"/>
      <p:italic r:id="rId25"/>
      <p:boldItalic r:id="rId26"/>
    </p:embeddedFont>
    <p:embeddedFont>
      <p:font typeface="Urbanist" panose="020B0A04040200000203" pitchFamily="34" charset="0"/>
      <p:regular r:id="rId27"/>
      <p:bold r:id="rId28"/>
      <p:italic r:id="rId29"/>
      <p:boldItalic r:id="rId30"/>
    </p:embeddedFont>
    <p:embeddedFont>
      <p:font typeface="Urbanist SemiBold" panose="020B0A040402000002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32B964-4B89-4F30-922D-ABB66DB3F9E1}">
  <a:tblStyle styleId="{0E32B964-4B89-4F30-922D-ABB66DB3F9E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4.fntdata" /><Relationship Id="rId26" Type="http://schemas.openxmlformats.org/officeDocument/2006/relationships/font" Target="fonts/font12.fntdata" /><Relationship Id="rId3" Type="http://schemas.openxmlformats.org/officeDocument/2006/relationships/slide" Target="slides/slide2.xml" /><Relationship Id="rId21" Type="http://schemas.openxmlformats.org/officeDocument/2006/relationships/font" Target="fonts/font7.fntdata" /><Relationship Id="rId34" Type="http://schemas.openxmlformats.org/officeDocument/2006/relationships/font" Target="fonts/font20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3.fntdata" /><Relationship Id="rId25" Type="http://schemas.openxmlformats.org/officeDocument/2006/relationships/font" Target="fonts/font11.fntdata" /><Relationship Id="rId33" Type="http://schemas.openxmlformats.org/officeDocument/2006/relationships/font" Target="fonts/font19.fntdata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font" Target="fonts/font2.fntdata" /><Relationship Id="rId20" Type="http://schemas.openxmlformats.org/officeDocument/2006/relationships/font" Target="fonts/font6.fntdata" /><Relationship Id="rId29" Type="http://schemas.openxmlformats.org/officeDocument/2006/relationships/font" Target="fonts/font15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10.fntdata" /><Relationship Id="rId32" Type="http://schemas.openxmlformats.org/officeDocument/2006/relationships/font" Target="fonts/font18.fntdata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font" Target="fonts/font1.fntdata" /><Relationship Id="rId23" Type="http://schemas.openxmlformats.org/officeDocument/2006/relationships/font" Target="fonts/font9.fntdata" /><Relationship Id="rId28" Type="http://schemas.openxmlformats.org/officeDocument/2006/relationships/font" Target="fonts/font14.fntdata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font" Target="fonts/font5.fntdata" /><Relationship Id="rId31" Type="http://schemas.openxmlformats.org/officeDocument/2006/relationships/font" Target="fonts/font17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Relationship Id="rId22" Type="http://schemas.openxmlformats.org/officeDocument/2006/relationships/font" Target="fonts/font8.fntdata" /><Relationship Id="rId27" Type="http://schemas.openxmlformats.org/officeDocument/2006/relationships/font" Target="fonts/font13.fntdata" /><Relationship Id="rId30" Type="http://schemas.openxmlformats.org/officeDocument/2006/relationships/font" Target="fonts/font16.fntdata" /><Relationship Id="rId35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1.png" /><Relationship Id="rId7" Type="http://schemas.openxmlformats.org/officeDocument/2006/relationships/image" Target="../media/image8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Relationship Id="rId9" Type="http://schemas.openxmlformats.org/officeDocument/2006/relationships/image" Target="../media/image10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image" Target="../media/image1.png" /><Relationship Id="rId7" Type="http://schemas.openxmlformats.org/officeDocument/2006/relationships/image" Target="../media/image17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Relationship Id="rId9" Type="http://schemas.openxmlformats.org/officeDocument/2006/relationships/image" Target="../media/image19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4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370534" y="2345977"/>
            <a:ext cx="7450931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ARQUITECTURA DE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1" i="0" u="none" strike="noStrike" cap="none" dirty="0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 GPUS MODERNAS</a:t>
            </a:r>
            <a:endParaRPr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3605250" y="4534550"/>
            <a:ext cx="4695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PRESENTADO POR: [Caro Perez Horacio] &amp; [</a:t>
            </a:r>
            <a:r>
              <a:rPr lang="en-US" sz="1800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Lazaro Silva Joan Antonio</a:t>
            </a:r>
            <a:r>
              <a:rPr lang="en-US" sz="1800" b="0" i="0" u="none" strike="noStrike" cap="non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]</a:t>
            </a:r>
            <a:endParaRPr sz="1800"/>
          </a:p>
        </p:txBody>
      </p:sp>
      <p:pic>
        <p:nvPicPr>
          <p:cNvPr id="87" name="Google Shape;87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0" y="1393477"/>
            <a:ext cx="5715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514475"/>
            <a:ext cx="5229225" cy="48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550" y="1524000"/>
            <a:ext cx="5210175" cy="47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 txBox="1"/>
          <p:nvPr/>
        </p:nvSpPr>
        <p:spPr>
          <a:xfrm>
            <a:off x="6381750" y="1514475"/>
            <a:ext cx="5490686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DISEÑO DUAL-DIE</a:t>
            </a:r>
            <a:endParaRPr/>
          </a:p>
        </p:txBody>
      </p:sp>
      <p:sp>
        <p:nvSpPr>
          <p:cNvPr id="207" name="Google Shape;207;p22"/>
          <p:cNvSpPr txBox="1"/>
          <p:nvPr/>
        </p:nvSpPr>
        <p:spPr>
          <a:xfrm>
            <a:off x="6381750" y="2028825"/>
            <a:ext cx="52292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La primera GPU de NVIDIA que utiliza un diseño de </a:t>
            </a:r>
            <a:r>
              <a:rPr lang="en-US" sz="1500" b="1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Chiplets</a:t>
            </a: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 unidos por un enlace de 10 TB/s.</a:t>
            </a:r>
            <a:endParaRPr/>
          </a:p>
        </p:txBody>
      </p:sp>
      <p:sp>
        <p:nvSpPr>
          <p:cNvPr id="208" name="Google Shape;208;p22"/>
          <p:cNvSpPr txBox="1"/>
          <p:nvPr/>
        </p:nvSpPr>
        <p:spPr>
          <a:xfrm>
            <a:off x="6381750" y="2828925"/>
            <a:ext cx="5229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208 Billones</a:t>
            </a: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 de transistores.</a:t>
            </a:r>
            <a:endParaRPr/>
          </a:p>
        </p:txBody>
      </p:sp>
      <p:sp>
        <p:nvSpPr>
          <p:cNvPr id="209" name="Google Shape;209;p22"/>
          <p:cNvSpPr txBox="1"/>
          <p:nvPr/>
        </p:nvSpPr>
        <p:spPr>
          <a:xfrm>
            <a:off x="6381750" y="3133725"/>
            <a:ext cx="5229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HBM3e:</a:t>
            </a: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 192 GB de memoria de ultra alta velocidad.</a:t>
            </a:r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6381750" y="3438525"/>
            <a:ext cx="52292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Motor de Transformadores:</a:t>
            </a: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 Aceleración de 2.5x para modelos tipo GPT.</a:t>
            </a:r>
            <a:endParaRPr/>
          </a:p>
        </p:txBody>
      </p:sp>
      <p:sp>
        <p:nvSpPr>
          <p:cNvPr id="211" name="Google Shape;211;p22"/>
          <p:cNvSpPr txBox="1"/>
          <p:nvPr/>
        </p:nvSpPr>
        <p:spPr>
          <a:xfrm>
            <a:off x="771525" y="5810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NVIDIA BLACKWELL: EL SIGUIENTE NIVEL</a:t>
            </a:r>
            <a:endParaRPr/>
          </a:p>
        </p:txBody>
      </p:sp>
      <p:sp>
        <p:nvSpPr>
          <p:cNvPr id="212" name="Google Shape;212;p22"/>
          <p:cNvSpPr/>
          <p:nvPr/>
        </p:nvSpPr>
        <p:spPr>
          <a:xfrm>
            <a:off x="581025" y="581025"/>
            <a:ext cx="57150" cy="552450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8" name="Google Shape;218;p23"/>
          <p:cNvGraphicFramePr/>
          <p:nvPr>
            <p:extLst>
              <p:ext uri="{D42A27DB-BD31-4B8C-83A1-F6EECF244321}">
                <p14:modId xmlns:p14="http://schemas.microsoft.com/office/powerpoint/2010/main" val="1864392905"/>
              </p:ext>
            </p:extLst>
          </p:nvPr>
        </p:nvGraphicFramePr>
        <p:xfrm>
          <a:off x="581025" y="2452687"/>
          <a:ext cx="11029975" cy="288612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5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tx1"/>
                          </a:solidFill>
                          <a:sym typeface="Urbanist"/>
                        </a:rPr>
                        <a:t>Arquitectura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tx1"/>
                          </a:solidFill>
                          <a:sym typeface="Urbanist"/>
                        </a:rPr>
                        <a:t>Fabricante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tx1"/>
                          </a:solidFill>
                          <a:sym typeface="Urbanist"/>
                        </a:rPr>
                        <a:t>Característica Clave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tx1"/>
                          </a:solidFill>
                          <a:sym typeface="Urbanist"/>
                        </a:rPr>
                        <a:t>Enfoque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tx1"/>
                          </a:solidFill>
                          <a:sym typeface="Inter"/>
                        </a:rPr>
                        <a:t>Blackwell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tx1"/>
                          </a:solidFill>
                          <a:sym typeface="Inter"/>
                        </a:rPr>
                        <a:t>NVIDIA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tx1"/>
                          </a:solidFill>
                          <a:sym typeface="Inter"/>
                        </a:rPr>
                        <a:t>Dual-Die / FP4 AI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tx1"/>
                          </a:solidFill>
                          <a:sym typeface="Inter"/>
                        </a:rPr>
                        <a:t>AI / Data Center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tx1"/>
                          </a:solidFill>
                          <a:sym typeface="Inter"/>
                        </a:rPr>
                        <a:t>CDNA 3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tx1"/>
                          </a:solidFill>
                          <a:sym typeface="Inter"/>
                        </a:rPr>
                        <a:t>AMD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tx1"/>
                          </a:solidFill>
                          <a:sym typeface="Inter"/>
                        </a:rPr>
                        <a:t>Advanced Chiplets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tx1"/>
                          </a:solidFill>
                          <a:sym typeface="Inter"/>
                        </a:rPr>
                        <a:t>Computación HPC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tx1"/>
                          </a:solidFill>
                          <a:sym typeface="Inter"/>
                        </a:rPr>
                        <a:t>RDNA 3/4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tx1"/>
                          </a:solidFill>
                          <a:sym typeface="Inter"/>
                        </a:rPr>
                        <a:t>AMD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tx1"/>
                          </a:solidFill>
                          <a:sym typeface="Inter"/>
                        </a:rPr>
                        <a:t>Chiplets de Memoria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tx1"/>
                          </a:solidFill>
                          <a:sym typeface="Inter"/>
                        </a:rPr>
                        <a:t>Gaming / Consumer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tx1"/>
                          </a:solidFill>
                          <a:sym typeface="Inter"/>
                        </a:rPr>
                        <a:t>Gaudi 3 / Arc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tx1"/>
                          </a:solidFill>
                          <a:sym typeface="Inter"/>
                        </a:rPr>
                        <a:t>Intel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tx1"/>
                          </a:solidFill>
                          <a:sym typeface="Inter"/>
                        </a:rPr>
                        <a:t>Interconexión Ethernet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tx1"/>
                          </a:solidFill>
                          <a:sym typeface="Inter"/>
                        </a:rPr>
                        <a:t>IA / Escalabilidad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9" name="Google Shape;219;p23"/>
          <p:cNvSpPr/>
          <p:nvPr/>
        </p:nvSpPr>
        <p:spPr>
          <a:xfrm>
            <a:off x="581025" y="3581400"/>
            <a:ext cx="2356395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2937420" y="3581400"/>
            <a:ext cx="1988641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4926062" y="3581400"/>
            <a:ext cx="3492698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8418760" y="3581400"/>
            <a:ext cx="3192214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/>
          <p:nvPr/>
        </p:nvSpPr>
        <p:spPr>
          <a:xfrm>
            <a:off x="581025" y="4162425"/>
            <a:ext cx="2356395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3"/>
          <p:cNvSpPr/>
          <p:nvPr/>
        </p:nvSpPr>
        <p:spPr>
          <a:xfrm>
            <a:off x="2937420" y="4162425"/>
            <a:ext cx="1988641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4926062" y="4162425"/>
            <a:ext cx="3492698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3"/>
          <p:cNvSpPr/>
          <p:nvPr/>
        </p:nvSpPr>
        <p:spPr>
          <a:xfrm>
            <a:off x="8418760" y="4162425"/>
            <a:ext cx="3192214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3"/>
          <p:cNvSpPr/>
          <p:nvPr/>
        </p:nvSpPr>
        <p:spPr>
          <a:xfrm>
            <a:off x="581025" y="4743450"/>
            <a:ext cx="2356395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2937420" y="4743450"/>
            <a:ext cx="1988641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4926062" y="4743450"/>
            <a:ext cx="3492698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8418760" y="4743450"/>
            <a:ext cx="3192214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581025" y="5324475"/>
            <a:ext cx="2356395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2937420" y="5324475"/>
            <a:ext cx="1988641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4926062" y="5324475"/>
            <a:ext cx="3492698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8418760" y="5324475"/>
            <a:ext cx="3192214" cy="952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3"/>
          <p:cNvSpPr txBox="1"/>
          <p:nvPr/>
        </p:nvSpPr>
        <p:spPr>
          <a:xfrm>
            <a:off x="771525" y="5810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PANORAMA ACTUAL</a:t>
            </a:r>
            <a:endParaRPr/>
          </a:p>
        </p:txBody>
      </p:sp>
      <p:sp>
        <p:nvSpPr>
          <p:cNvPr id="236" name="Google Shape;236;p23"/>
          <p:cNvSpPr/>
          <p:nvPr/>
        </p:nvSpPr>
        <p:spPr>
          <a:xfrm>
            <a:off x="581025" y="581025"/>
            <a:ext cx="57150" cy="552450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305276" y="581025"/>
            <a:ext cx="115815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FIN</a:t>
            </a:r>
            <a:endParaRPr/>
          </a:p>
        </p:txBody>
      </p:sp>
      <p:sp>
        <p:nvSpPr>
          <p:cNvPr id="243" name="Google Shape;243;p24"/>
          <p:cNvSpPr txBox="1"/>
          <p:nvPr/>
        </p:nvSpPr>
        <p:spPr>
          <a:xfrm>
            <a:off x="581025" y="1676400"/>
            <a:ext cx="1102995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Gracias por su atención.</a:t>
            </a:r>
            <a:endParaRPr/>
          </a:p>
        </p:txBody>
      </p:sp>
      <p:sp>
        <p:nvSpPr>
          <p:cNvPr id="244" name="Google Shape;244;p24"/>
          <p:cNvSpPr/>
          <p:nvPr/>
        </p:nvSpPr>
        <p:spPr>
          <a:xfrm>
            <a:off x="5619750" y="2423070"/>
            <a:ext cx="952500" cy="19050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581025" y="2823120"/>
            <a:ext cx="1102995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rgbClr val="888888"/>
                </a:solidFill>
                <a:latin typeface="Urbanist"/>
                <a:ea typeface="Urbanist"/>
                <a:cs typeface="Urbanist"/>
                <a:sym typeface="Urbanist"/>
              </a:rPr>
              <a:t>ARQUITECTURA DE COMPUTADORES | 2026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90725"/>
            <a:ext cx="52292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581025" y="1990725"/>
            <a:ext cx="5490686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DEL RENDERIZADO AL GPGPU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581025" y="2505075"/>
            <a:ext cx="522922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Originalmente diseñadas para procesar píxeles en paralelo, las GPUs han evolucionado hacia arquitecturas masivamente paralelas capaces de ejecutar miles de hilos de cómputo general.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81025" y="3914775"/>
            <a:ext cx="522922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Hoy, son el motor fundamental del </a:t>
            </a:r>
            <a:r>
              <a:rPr lang="en-US" sz="1500" b="1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Deep Learning</a:t>
            </a: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, las simulaciones climáticas y el análisis de Big Data, superando a las CPUs en rendimiento de punto flotante por órdenes de magnitud.</a:t>
            </a:r>
            <a:endParaRPr/>
          </a:p>
        </p:txBody>
      </p:sp>
      <p:pic>
        <p:nvPicPr>
          <p:cNvPr id="97" name="Google Shape;97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1275" y="2000250"/>
            <a:ext cx="521017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771525" y="5810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LA EVOLUCIÓN DEL HARDWARE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581025" y="581025"/>
            <a:ext cx="57150" cy="552450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5162550"/>
            <a:ext cx="110299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1514475"/>
            <a:ext cx="522922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1514475"/>
            <a:ext cx="522922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550" y="5172075"/>
            <a:ext cx="110109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971550" y="2562225"/>
            <a:ext cx="467058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CPU (LATENCIA)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971550" y="3076575"/>
            <a:ext cx="44481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Diseñada para ejecución secuencial. Grandes memorias cache y lógica de control compleja para minimizar la latencia de una sola tarea.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6772275" y="2562225"/>
            <a:ext cx="467058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GPU (THROUGHPUT)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6772275" y="3076575"/>
            <a:ext cx="444817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Diseñada para ejecución paralela. Miles de núcleos simples (ALUs) optimizados para maximizar el flujo total de datos (Ancho de Banda).</a:t>
            </a:r>
            <a:endParaRPr/>
          </a:p>
        </p:txBody>
      </p:sp>
      <p:pic>
        <p:nvPicPr>
          <p:cNvPr id="113" name="Google Shape;113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1550" y="19431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72275" y="1943100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771525" y="5810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CPU VS GPU: FILOSOFÍA DE DISEÑO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581025" y="581025"/>
            <a:ext cx="57150" cy="552450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514475"/>
            <a:ext cx="5229225" cy="689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550" y="1524000"/>
            <a:ext cx="5210175" cy="687303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6381750" y="1514475"/>
            <a:ext cx="5490686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STREAMING MULTIPROCESSOR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6381750" y="2028825"/>
            <a:ext cx="52292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En arquitecturas NVIDIA, el </a:t>
            </a:r>
            <a:r>
              <a:rPr lang="en-US" sz="1500" b="1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SM</a:t>
            </a: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 es el microprocesador autónomo que gestiona los hilos.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6381750" y="2828925"/>
            <a:ext cx="5229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Warp Scheduler:</a:t>
            </a: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 Gestiona grupos de 32 hilos.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6381750" y="3133725"/>
            <a:ext cx="52292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Shared Memory:</a:t>
            </a: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 Memoria de baja latencia para comunicación entre hilos.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6381750" y="3743325"/>
            <a:ext cx="52292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Register File:</a:t>
            </a: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 Archivo de registros masivo para soportar miles de hilos activos.</a:t>
            </a:r>
            <a:endParaRPr/>
          </a:p>
        </p:txBody>
      </p:sp>
      <p:pic>
        <p:nvPicPr>
          <p:cNvPr id="129" name="Google Shape;129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2881312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3186112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3795712"/>
            <a:ext cx="1714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771525" y="5810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EL BLOQUE FUNDAMENTAL: EL SM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581025" y="581025"/>
            <a:ext cx="57150" cy="552450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062162"/>
            <a:ext cx="34861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2925" y="2062162"/>
            <a:ext cx="34861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4825" y="2062162"/>
            <a:ext cx="348615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971550" y="3109912"/>
            <a:ext cx="284035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CUDA CORES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971550" y="3624262"/>
            <a:ext cx="2705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Núcleos de propósito general para aritmética FP32/INT32. Ideales para física, renderizado estándar y cálculo genérico.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4743450" y="3109912"/>
            <a:ext cx="284035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TENSOR CORES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4743450" y="3624262"/>
            <a:ext cx="27051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Aceleradores especializados en multiplicación de matrices masivas. El motor principal de la IA moderna.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8515350" y="3109912"/>
            <a:ext cx="284035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RT CORES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8515350" y="3624262"/>
            <a:ext cx="2705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Unidades de función fija para acelerar la intersección de rayos con geometría (Bounding Volume Hierarchy).</a:t>
            </a:r>
            <a:endParaRPr/>
          </a:p>
        </p:txBody>
      </p:sp>
      <p:pic>
        <p:nvPicPr>
          <p:cNvPr id="148" name="Google Shape;148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550" y="2490787"/>
            <a:ext cx="285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43450" y="249078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15350" y="2490787"/>
            <a:ext cx="428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771525" y="5810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DIVERSIFICACIÓN DE NÚCLEOS</a:t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581025" y="581025"/>
            <a:ext cx="57150" cy="552450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3914775"/>
            <a:ext cx="110299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550" y="3924300"/>
            <a:ext cx="110109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581025" y="1581150"/>
            <a:ext cx="2295525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30x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581025" y="3009900"/>
            <a:ext cx="229552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Aumento en Inferencia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3448050" y="1514475"/>
            <a:ext cx="8571071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MULTIPLICACIÓN DE MATRICES 4X4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3448050" y="2028825"/>
            <a:ext cx="81629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A diferencia de los CUDA cores que operan sobre elementos individuales, los Tensor Cores operan sobre matrices completas en un solo ciclo de reloj.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3448050" y="2828925"/>
            <a:ext cx="81629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Soportan formatos de precisión mixta (FP16, BF16, FP8, e incluso FP4 en Blackwell), permitiendo entrenar modelos de lenguaje masivos con una fracción de la energía.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771525" y="5810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TENSOR CORES: IA A ESCALA</a:t>
            </a:r>
            <a:endParaRPr/>
          </a:p>
        </p:txBody>
      </p:sp>
      <p:sp>
        <p:nvSpPr>
          <p:cNvPr id="166" name="Google Shape;166;p18"/>
          <p:cNvSpPr/>
          <p:nvPr/>
        </p:nvSpPr>
        <p:spPr>
          <a:xfrm>
            <a:off x="581025" y="581025"/>
            <a:ext cx="57150" cy="552450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771525" y="1462087"/>
            <a:ext cx="4990623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RAY TRACING</a:t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581025" y="1462087"/>
            <a:ext cx="57150" cy="552450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581025" y="2395537"/>
            <a:ext cx="519064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ACELERACIÓN POR HARDWARE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581025" y="3052762"/>
            <a:ext cx="49434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Los RT Cores descargan a los núcleos principales de la tarea computacionalmente costosa de calcular intersecciones de rayos.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581025" y="4348162"/>
            <a:ext cx="49434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Implementan algoritmos de </a:t>
            </a:r>
            <a:r>
              <a:rPr lang="en-US" sz="1500" b="1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Traversado de BVH</a:t>
            </a: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 (Bounding Volume Hierarchy) de forma asíncrona, permitiendo efectos cinemáticos en tiempo real.</a:t>
            </a:r>
            <a:endParaRPr/>
          </a:p>
        </p:txBody>
      </p:sp>
      <p:pic>
        <p:nvPicPr>
          <p:cNvPr id="177" name="Google Shape;177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9525"/>
            <a:ext cx="6086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514475"/>
            <a:ext cx="11029950" cy="5364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581025" y="6383535"/>
            <a:ext cx="110299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Tendencia del Ancho de Banda (GB/s): El salto masivo gracias a HBM3 y HBM3e.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771525" y="5810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ANCHO DE BANDA DE MEMORIA</a:t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581025" y="581025"/>
            <a:ext cx="57150" cy="552450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90725"/>
            <a:ext cx="52292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 txBox="1"/>
          <p:nvPr/>
        </p:nvSpPr>
        <p:spPr>
          <a:xfrm>
            <a:off x="581025" y="1990725"/>
            <a:ext cx="5490686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FFCC"/>
                </a:solidFill>
                <a:latin typeface="Urbanist"/>
                <a:ea typeface="Urbanist"/>
                <a:cs typeface="Urbanist"/>
                <a:sym typeface="Urbanist"/>
              </a:rPr>
              <a:t>HBM3E: MEMORIA 3D</a:t>
            </a:r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581025" y="2505075"/>
            <a:ext cx="52292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A diferencia de GDDR, HBM apila los chips de memoria verticalmente y los conecta directamente al interposer de la GPU.</a:t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581025" y="3609975"/>
            <a:ext cx="52292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Esto permite buses de hasta </a:t>
            </a:r>
            <a:r>
              <a:rPr lang="en-US" sz="1500" b="1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8192 bits</a:t>
            </a:r>
            <a:r>
              <a:rPr lang="en-US" sz="1500" b="0" i="0" u="none" strike="noStrike" cap="none">
                <a:solidFill>
                  <a:srgbClr val="B0B0B0"/>
                </a:solidFill>
                <a:latin typeface="Inter"/>
                <a:ea typeface="Inter"/>
                <a:cs typeface="Inter"/>
                <a:sym typeface="Inter"/>
              </a:rPr>
              <a:t> (comparado con los 384 bits de GDDR6X), logrando transferencias superiores a 8 TB/s.</a:t>
            </a:r>
            <a:endParaRPr/>
          </a:p>
        </p:txBody>
      </p:sp>
      <p:pic>
        <p:nvPicPr>
          <p:cNvPr id="196" name="Google Shape;196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1275" y="2000250"/>
            <a:ext cx="521017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771525" y="5810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EL MURO DE LA MEMORIA</a:t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581025" y="581025"/>
            <a:ext cx="57150" cy="552450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Panorámica</PresentationFormat>
  <Paragraphs>70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HORACIO CARO PEREZ</cp:lastModifiedBy>
  <cp:revision>2</cp:revision>
  <dcterms:modified xsi:type="dcterms:W3CDTF">2026-05-18T17:37:00Z</dcterms:modified>
</cp:coreProperties>
</file>